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2"/>
  </p:notesMasterIdLst>
  <p:sldIdLst>
    <p:sldId id="288" r:id="rId2"/>
    <p:sldId id="258" r:id="rId3"/>
    <p:sldId id="289" r:id="rId4"/>
    <p:sldId id="297" r:id="rId5"/>
    <p:sldId id="275" r:id="rId6"/>
    <p:sldId id="294" r:id="rId7"/>
    <p:sldId id="298" r:id="rId8"/>
    <p:sldId id="300" r:id="rId9"/>
    <p:sldId id="301" r:id="rId10"/>
    <p:sldId id="299" r:id="rId11"/>
  </p:sldIdLst>
  <p:sldSz cx="9144000" cy="6858000" type="screen4x3"/>
  <p:notesSz cx="6888163" cy="10018713"/>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6" d="100"/>
          <a:sy n="96" d="100"/>
        </p:scale>
        <p:origin x="2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YANUBA\Desktop\ATENCION%20AL%20USUARIO%202019\PORCENTAJES%20INFORME%20PQRS%20ENER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YANUBA\Desktop\ATENCION%20AL%20USUARIO%202019\PORCENTAJES%20INFORME%20PQRS%20ENER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YANUBA\Desktop\ATENCION%20AL%20USUARIO%202019\PORCENTAJES%20INFORME%20PQRS%20ENERO.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YANUBA\Desktop\ATENCION%20AL%20USUARIO%202019\PORCENTAJES%20INFORME%20PQRS%20ENERO.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CANALES DE INTERACCION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AGOSTO'!$G$9</c:f>
              <c:strCache>
                <c:ptCount val="1"/>
                <c:pt idx="0">
                  <c:v>CANTIDAD</c:v>
                </c:pt>
              </c:strCache>
            </c:strRef>
          </c:tx>
          <c:spPr>
            <a:solidFill>
              <a:schemeClr val="accent1"/>
            </a:solidFill>
            <a:ln>
              <a:noFill/>
            </a:ln>
            <a:effectLst/>
            <a:sp3d/>
          </c:spPr>
          <c:invertIfNegative val="0"/>
          <c:cat>
            <c:strRef>
              <c:f>'canales de comunicacion AGOSTO'!$F$10:$F$13</c:f>
              <c:strCache>
                <c:ptCount val="4"/>
                <c:pt idx="0">
                  <c:v>TELEFÓNICO </c:v>
                </c:pt>
                <c:pt idx="1">
                  <c:v>VIRTUAL </c:v>
                </c:pt>
                <c:pt idx="2">
                  <c:v>PRESENCIAL Y ESCRITO </c:v>
                </c:pt>
                <c:pt idx="3">
                  <c:v>TOTAL</c:v>
                </c:pt>
              </c:strCache>
            </c:strRef>
          </c:cat>
          <c:val>
            <c:numRef>
              <c:f>'canales de comunicacion AGOSTO'!$G$10:$G$13</c:f>
              <c:numCache>
                <c:formatCode>General</c:formatCode>
                <c:ptCount val="4"/>
                <c:pt idx="0">
                  <c:v>84</c:v>
                </c:pt>
                <c:pt idx="1">
                  <c:v>100</c:v>
                </c:pt>
                <c:pt idx="2">
                  <c:v>108</c:v>
                </c:pt>
                <c:pt idx="3">
                  <c:v>292</c:v>
                </c:pt>
              </c:numCache>
            </c:numRef>
          </c:val>
          <c:extLst>
            <c:ext xmlns:c16="http://schemas.microsoft.com/office/drawing/2014/chart" uri="{C3380CC4-5D6E-409C-BE32-E72D297353CC}">
              <c16:uniqueId val="{00000000-3399-4722-947F-40F6B4ACF808}"/>
            </c:ext>
          </c:extLst>
        </c:ser>
        <c:ser>
          <c:idx val="1"/>
          <c:order val="1"/>
          <c:tx>
            <c:strRef>
              <c:f>'canales de comunicacion AGOSTO'!$H$9</c:f>
              <c:strCache>
                <c:ptCount val="1"/>
                <c:pt idx="0">
                  <c:v>PORCENTAJE </c:v>
                </c:pt>
              </c:strCache>
            </c:strRef>
          </c:tx>
          <c:spPr>
            <a:solidFill>
              <a:schemeClr val="accent3"/>
            </a:solidFill>
            <a:ln>
              <a:noFill/>
            </a:ln>
            <a:effectLst/>
            <a:sp3d/>
          </c:spPr>
          <c:invertIfNegative val="0"/>
          <c:cat>
            <c:strRef>
              <c:f>'canales de comunicacion AGOSTO'!$F$10:$F$13</c:f>
              <c:strCache>
                <c:ptCount val="4"/>
                <c:pt idx="0">
                  <c:v>TELEFÓNICO </c:v>
                </c:pt>
                <c:pt idx="1">
                  <c:v>VIRTUAL </c:v>
                </c:pt>
                <c:pt idx="2">
                  <c:v>PRESENCIAL Y ESCRITO </c:v>
                </c:pt>
                <c:pt idx="3">
                  <c:v>TOTAL</c:v>
                </c:pt>
              </c:strCache>
            </c:strRef>
          </c:cat>
          <c:val>
            <c:numRef>
              <c:f>'canales de comunicacion AGOSTO'!$H$10:$H$13</c:f>
              <c:numCache>
                <c:formatCode>0%</c:formatCode>
                <c:ptCount val="4"/>
                <c:pt idx="0">
                  <c:v>0.28767123287671231</c:v>
                </c:pt>
                <c:pt idx="1">
                  <c:v>0.34246575342465752</c:v>
                </c:pt>
                <c:pt idx="2">
                  <c:v>0.36986301369863012</c:v>
                </c:pt>
                <c:pt idx="3">
                  <c:v>1</c:v>
                </c:pt>
              </c:numCache>
            </c:numRef>
          </c:val>
          <c:extLst>
            <c:ext xmlns:c16="http://schemas.microsoft.com/office/drawing/2014/chart" uri="{C3380CC4-5D6E-409C-BE32-E72D297353CC}">
              <c16:uniqueId val="{00000001-3399-4722-947F-40F6B4ACF808}"/>
            </c:ext>
          </c:extLst>
        </c:ser>
        <c:dLbls>
          <c:showLegendKey val="0"/>
          <c:showVal val="0"/>
          <c:showCatName val="0"/>
          <c:showSerName val="0"/>
          <c:showPercent val="0"/>
          <c:showBubbleSize val="0"/>
        </c:dLbls>
        <c:gapWidth val="150"/>
        <c:shape val="box"/>
        <c:axId val="1243320208"/>
        <c:axId val="1243325648"/>
        <c:axId val="1391618320"/>
      </c:bar3DChart>
      <c:catAx>
        <c:axId val="1243320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5648"/>
        <c:crosses val="autoZero"/>
        <c:auto val="1"/>
        <c:lblAlgn val="ctr"/>
        <c:lblOffset val="100"/>
        <c:noMultiLvlLbl val="0"/>
      </c:catAx>
      <c:valAx>
        <c:axId val="1243325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CO" dirty="0" smtClean="0"/>
                  <a:t>CANTIDAD</a:t>
                </a:r>
                <a:endParaRPr lang="es-CO"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0208"/>
        <c:crosses val="autoZero"/>
        <c:crossBetween val="between"/>
      </c:valAx>
      <c:serAx>
        <c:axId val="139161832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5648"/>
        <c:crosses val="autoZero"/>
      </c:ser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NOV'!$G$9</c:f>
              <c:strCache>
                <c:ptCount val="1"/>
                <c:pt idx="0">
                  <c:v>CANTIDAD</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NOV'!$F$10:$F$13</c:f>
              <c:strCache>
                <c:ptCount val="3"/>
                <c:pt idx="0">
                  <c:v>ATENCION AL USUARIO</c:v>
                </c:pt>
                <c:pt idx="1">
                  <c:v>NOTIFICACIONES JUDICIALES</c:v>
                </c:pt>
                <c:pt idx="2">
                  <c:v>TOTAL VIRTUAL </c:v>
                </c:pt>
              </c:strCache>
            </c:strRef>
          </c:cat>
          <c:val>
            <c:numRef>
              <c:f>'canales de comunicacion NOV'!$G$10:$G$13</c:f>
              <c:numCache>
                <c:formatCode>General</c:formatCode>
                <c:ptCount val="4"/>
                <c:pt idx="0">
                  <c:v>93</c:v>
                </c:pt>
                <c:pt idx="1">
                  <c:v>7</c:v>
                </c:pt>
                <c:pt idx="2">
                  <c:v>100</c:v>
                </c:pt>
              </c:numCache>
            </c:numRef>
          </c:val>
          <c:extLst>
            <c:ext xmlns:c16="http://schemas.microsoft.com/office/drawing/2014/chart" uri="{C3380CC4-5D6E-409C-BE32-E72D297353CC}">
              <c16:uniqueId val="{00000000-D376-4A42-8B60-1D5A9A0FB4C4}"/>
            </c:ext>
          </c:extLst>
        </c:ser>
        <c:ser>
          <c:idx val="1"/>
          <c:order val="1"/>
          <c:tx>
            <c:strRef>
              <c:f>'canales de comunicacion NOV'!$H$9</c:f>
              <c:strCache>
                <c:ptCount val="1"/>
                <c:pt idx="0">
                  <c:v>PORCENTAJE </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NOV'!$F$10:$F$13</c:f>
              <c:strCache>
                <c:ptCount val="3"/>
                <c:pt idx="0">
                  <c:v>ATENCION AL USUARIO</c:v>
                </c:pt>
                <c:pt idx="1">
                  <c:v>NOTIFICACIONES JUDICIALES</c:v>
                </c:pt>
                <c:pt idx="2">
                  <c:v>TOTAL VIRTUAL </c:v>
                </c:pt>
              </c:strCache>
            </c:strRef>
          </c:cat>
          <c:val>
            <c:numRef>
              <c:f>'canales de comunicacion NOV'!$H$10:$H$13</c:f>
              <c:numCache>
                <c:formatCode>0%</c:formatCode>
                <c:ptCount val="4"/>
                <c:pt idx="0">
                  <c:v>0.97399999999999998</c:v>
                </c:pt>
                <c:pt idx="1">
                  <c:v>2.5899999999999999E-2</c:v>
                </c:pt>
                <c:pt idx="2">
                  <c:v>1</c:v>
                </c:pt>
              </c:numCache>
            </c:numRef>
          </c:val>
          <c:extLst>
            <c:ext xmlns:c16="http://schemas.microsoft.com/office/drawing/2014/chart" uri="{C3380CC4-5D6E-409C-BE32-E72D297353CC}">
              <c16:uniqueId val="{00000001-D376-4A42-8B60-1D5A9A0FB4C4}"/>
            </c:ext>
          </c:extLst>
        </c:ser>
        <c:dLbls>
          <c:showLegendKey val="0"/>
          <c:showVal val="1"/>
          <c:showCatName val="0"/>
          <c:showSerName val="0"/>
          <c:showPercent val="0"/>
          <c:showBubbleSize val="0"/>
        </c:dLbls>
        <c:gapWidth val="75"/>
        <c:shape val="box"/>
        <c:axId val="1243318576"/>
        <c:axId val="1243329456"/>
        <c:axId val="1391380032"/>
      </c:bar3DChart>
      <c:catAx>
        <c:axId val="12433185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1243329456"/>
        <c:crosses val="autoZero"/>
        <c:auto val="1"/>
        <c:lblAlgn val="ctr"/>
        <c:lblOffset val="100"/>
        <c:noMultiLvlLbl val="0"/>
      </c:catAx>
      <c:valAx>
        <c:axId val="124332945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8576"/>
        <c:crosses val="autoZero"/>
        <c:crossBetween val="between"/>
      </c:valAx>
      <c:serAx>
        <c:axId val="1391380032"/>
        <c:scaling>
          <c:orientation val="minMax"/>
        </c:scaling>
        <c:delete val="1"/>
        <c:axPos val="b"/>
        <c:majorTickMark val="none"/>
        <c:minorTickMark val="none"/>
        <c:tickLblPos val="nextTo"/>
        <c:crossAx val="1243329456"/>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NOVIEMB'!$G$9</c:f>
              <c:strCache>
                <c:ptCount val="1"/>
                <c:pt idx="0">
                  <c:v>CANTIDAD</c:v>
                </c:pt>
              </c:strCache>
            </c:strRef>
          </c:tx>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NOVIEMB'!$F$10:$F$13</c:f>
              <c:strCache>
                <c:ptCount val="4"/>
                <c:pt idx="0">
                  <c:v>LLAMADAS RECIBIDAS</c:v>
                </c:pt>
                <c:pt idx="1">
                  <c:v>LLAMADAS REALIZADAS</c:v>
                </c:pt>
                <c:pt idx="2">
                  <c:v>LLAMADAS PERDIDAS</c:v>
                </c:pt>
                <c:pt idx="3">
                  <c:v>TOTAL DE LLAMADAS</c:v>
                </c:pt>
              </c:strCache>
            </c:strRef>
          </c:cat>
          <c:val>
            <c:numRef>
              <c:f>'canales de comunicacion NOVIEMB'!$G$10:$G$13</c:f>
              <c:numCache>
                <c:formatCode>General</c:formatCode>
                <c:ptCount val="4"/>
                <c:pt idx="0">
                  <c:v>49</c:v>
                </c:pt>
                <c:pt idx="1">
                  <c:v>35</c:v>
                </c:pt>
                <c:pt idx="2">
                  <c:v>24</c:v>
                </c:pt>
                <c:pt idx="3">
                  <c:v>108</c:v>
                </c:pt>
              </c:numCache>
            </c:numRef>
          </c:val>
          <c:extLst>
            <c:ext xmlns:c16="http://schemas.microsoft.com/office/drawing/2014/chart" uri="{C3380CC4-5D6E-409C-BE32-E72D297353CC}">
              <c16:uniqueId val="{00000000-4ED3-40DE-95A7-1833299F5AFC}"/>
            </c:ext>
          </c:extLst>
        </c:ser>
        <c:ser>
          <c:idx val="1"/>
          <c:order val="1"/>
          <c:tx>
            <c:strRef>
              <c:f>'canales de comunicacion NOVIEMB'!$H$9</c:f>
              <c:strCache>
                <c:ptCount val="1"/>
                <c:pt idx="0">
                  <c:v>PORCENTAJE </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NOVIEMB'!$F$10:$F$13</c:f>
              <c:strCache>
                <c:ptCount val="4"/>
                <c:pt idx="0">
                  <c:v>LLAMADAS RECIBIDAS</c:v>
                </c:pt>
                <c:pt idx="1">
                  <c:v>LLAMADAS REALIZADAS</c:v>
                </c:pt>
                <c:pt idx="2">
                  <c:v>LLAMADAS PERDIDAS</c:v>
                </c:pt>
                <c:pt idx="3">
                  <c:v>TOTAL DE LLAMADAS</c:v>
                </c:pt>
              </c:strCache>
            </c:strRef>
          </c:cat>
          <c:val>
            <c:numRef>
              <c:f>'canales de comunicacion NOVIEMB'!$H$10:$H$13</c:f>
              <c:numCache>
                <c:formatCode>0%</c:formatCode>
                <c:ptCount val="4"/>
                <c:pt idx="0">
                  <c:v>0.45370370370370372</c:v>
                </c:pt>
                <c:pt idx="1">
                  <c:v>0.32407407407407407</c:v>
                </c:pt>
                <c:pt idx="2">
                  <c:v>0.22222222222222221</c:v>
                </c:pt>
                <c:pt idx="3">
                  <c:v>1</c:v>
                </c:pt>
              </c:numCache>
            </c:numRef>
          </c:val>
          <c:extLst>
            <c:ext xmlns:c16="http://schemas.microsoft.com/office/drawing/2014/chart" uri="{C3380CC4-5D6E-409C-BE32-E72D297353CC}">
              <c16:uniqueId val="{00000001-4ED3-40DE-95A7-1833299F5AFC}"/>
            </c:ext>
          </c:extLst>
        </c:ser>
        <c:dLbls>
          <c:showLegendKey val="0"/>
          <c:showVal val="1"/>
          <c:showCatName val="0"/>
          <c:showSerName val="0"/>
          <c:showPercent val="0"/>
          <c:showBubbleSize val="0"/>
        </c:dLbls>
        <c:gapWidth val="75"/>
        <c:shape val="box"/>
        <c:axId val="1243316944"/>
        <c:axId val="1243331088"/>
        <c:axId val="1351592320"/>
      </c:bar3DChart>
      <c:catAx>
        <c:axId val="1243316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auto val="1"/>
        <c:lblAlgn val="ctr"/>
        <c:lblOffset val="100"/>
        <c:noMultiLvlLbl val="0"/>
      </c:catAx>
      <c:valAx>
        <c:axId val="12433310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944"/>
        <c:crosses val="autoZero"/>
        <c:crossBetween val="between"/>
      </c:valAx>
      <c:serAx>
        <c:axId val="1351592320"/>
        <c:scaling>
          <c:orientation val="minMax"/>
        </c:scaling>
        <c:delete val="1"/>
        <c:axPos val="b"/>
        <c:majorTickMark val="none"/>
        <c:minorTickMark val="none"/>
        <c:tickLblPos val="nextTo"/>
        <c:crossAx val="1243331088"/>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dirty="0"/>
              <a:t>TIPOS DE PQRSD CANAL PRESENCIAL</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'tipos pqrs NOVIEMBRE 2018'!$G$9</c:f>
              <c:strCache>
                <c:ptCount val="1"/>
                <c:pt idx="0">
                  <c:v>CANTIDAD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'tipos pqrs NOVIEMBRE 2018'!$F$10:$F$16</c:f>
              <c:strCache>
                <c:ptCount val="7"/>
                <c:pt idx="0">
                  <c:v>PETICIONES</c:v>
                </c:pt>
                <c:pt idx="1">
                  <c:v>QUEJAS </c:v>
                </c:pt>
                <c:pt idx="2">
                  <c:v>RECLAMOS</c:v>
                </c:pt>
                <c:pt idx="3">
                  <c:v>SUGERENCIAS </c:v>
                </c:pt>
                <c:pt idx="4">
                  <c:v>DENUNCIAS</c:v>
                </c:pt>
                <c:pt idx="5">
                  <c:v>OTROS</c:v>
                </c:pt>
                <c:pt idx="6">
                  <c:v>TOTAL</c:v>
                </c:pt>
              </c:strCache>
            </c:strRef>
          </c:cat>
          <c:val>
            <c:numRef>
              <c:f>'tipos pqrs NOVIEMBRE 2018'!$G$10:$G$16</c:f>
              <c:numCache>
                <c:formatCode>General</c:formatCode>
                <c:ptCount val="7"/>
                <c:pt idx="0">
                  <c:v>84</c:v>
                </c:pt>
                <c:pt idx="1">
                  <c:v>0</c:v>
                </c:pt>
                <c:pt idx="2">
                  <c:v>0</c:v>
                </c:pt>
                <c:pt idx="3">
                  <c:v>0</c:v>
                </c:pt>
                <c:pt idx="4">
                  <c:v>0</c:v>
                </c:pt>
                <c:pt idx="5">
                  <c:v>24</c:v>
                </c:pt>
                <c:pt idx="6">
                  <c:v>108</c:v>
                </c:pt>
              </c:numCache>
            </c:numRef>
          </c:val>
          <c:extLst>
            <c:ext xmlns:c16="http://schemas.microsoft.com/office/drawing/2014/chart" uri="{C3380CC4-5D6E-409C-BE32-E72D297353CC}">
              <c16:uniqueId val="{00000000-0F84-4C91-A9A6-8E6273488A4C}"/>
            </c:ext>
          </c:extLst>
        </c:ser>
        <c:ser>
          <c:idx val="1"/>
          <c:order val="1"/>
          <c:tx>
            <c:strRef>
              <c:f>'tipos pqrs NOVIEMBRE 2018'!$H$9</c:f>
              <c:strCache>
                <c:ptCount val="1"/>
                <c:pt idx="0">
                  <c:v>PORCENTAJE </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'tipos pqrs NOVIEMBRE 2018'!$F$10:$F$16</c:f>
              <c:strCache>
                <c:ptCount val="7"/>
                <c:pt idx="0">
                  <c:v>PETICIONES</c:v>
                </c:pt>
                <c:pt idx="1">
                  <c:v>QUEJAS </c:v>
                </c:pt>
                <c:pt idx="2">
                  <c:v>RECLAMOS</c:v>
                </c:pt>
                <c:pt idx="3">
                  <c:v>SUGERENCIAS </c:v>
                </c:pt>
                <c:pt idx="4">
                  <c:v>DENUNCIAS</c:v>
                </c:pt>
                <c:pt idx="5">
                  <c:v>OTROS</c:v>
                </c:pt>
                <c:pt idx="6">
                  <c:v>TOTAL</c:v>
                </c:pt>
              </c:strCache>
            </c:strRef>
          </c:cat>
          <c:val>
            <c:numRef>
              <c:f>'tipos pqrs NOVIEMBRE 2018'!$H$10:$H$16</c:f>
              <c:numCache>
                <c:formatCode>0.0%</c:formatCode>
                <c:ptCount val="7"/>
                <c:pt idx="0" formatCode="0%">
                  <c:v>0.77777777777777779</c:v>
                </c:pt>
                <c:pt idx="1">
                  <c:v>0</c:v>
                </c:pt>
                <c:pt idx="2">
                  <c:v>0</c:v>
                </c:pt>
                <c:pt idx="3">
                  <c:v>0</c:v>
                </c:pt>
                <c:pt idx="4">
                  <c:v>0</c:v>
                </c:pt>
                <c:pt idx="5" formatCode="0%">
                  <c:v>0.22222222222222221</c:v>
                </c:pt>
                <c:pt idx="6" formatCode="0%">
                  <c:v>1</c:v>
                </c:pt>
              </c:numCache>
            </c:numRef>
          </c:val>
          <c:extLst>
            <c:ext xmlns:c16="http://schemas.microsoft.com/office/drawing/2014/chart" uri="{C3380CC4-5D6E-409C-BE32-E72D297353CC}">
              <c16:uniqueId val="{00000001-0F84-4C91-A9A6-8E6273488A4C}"/>
            </c:ext>
          </c:extLst>
        </c:ser>
        <c:dLbls>
          <c:showLegendKey val="0"/>
          <c:showVal val="1"/>
          <c:showCatName val="0"/>
          <c:showSerName val="0"/>
          <c:showPercent val="0"/>
          <c:showBubbleSize val="0"/>
        </c:dLbls>
        <c:gapWidth val="150"/>
        <c:shape val="box"/>
        <c:axId val="1243316400"/>
        <c:axId val="1243328368"/>
        <c:axId val="1352412496"/>
      </c:bar3DChart>
      <c:catAx>
        <c:axId val="1243316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1243328368"/>
        <c:crosses val="autoZero"/>
        <c:auto val="1"/>
        <c:lblAlgn val="ctr"/>
        <c:lblOffset val="100"/>
        <c:noMultiLvlLbl val="0"/>
      </c:catAx>
      <c:valAx>
        <c:axId val="1243328368"/>
        <c:scaling>
          <c:orientation val="minMax"/>
        </c:scaling>
        <c:delete val="1"/>
        <c:axPos val="l"/>
        <c:numFmt formatCode="General" sourceLinked="1"/>
        <c:majorTickMark val="none"/>
        <c:minorTickMark val="none"/>
        <c:tickLblPos val="nextTo"/>
        <c:crossAx val="1243316400"/>
        <c:crosses val="autoZero"/>
        <c:crossBetween val="between"/>
      </c:valAx>
      <c:serAx>
        <c:axId val="1352412496"/>
        <c:scaling>
          <c:orientation val="minMax"/>
        </c:scaling>
        <c:delete val="1"/>
        <c:axPos val="b"/>
        <c:majorTickMark val="none"/>
        <c:minorTickMark val="none"/>
        <c:tickLblPos val="nextTo"/>
        <c:crossAx val="1243328368"/>
        <c:crosses val="autoZero"/>
      </c:ser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9EB0BC0-9BA3-46B9-936A-0C4C43B550CF}" type="datetimeFigureOut">
              <a:rPr lang="es-CO" smtClean="0"/>
              <a:t>6/10/2020</a:t>
            </a:fld>
            <a:endParaRPr lang="es-CO"/>
          </a:p>
        </p:txBody>
      </p:sp>
      <p:sp>
        <p:nvSpPr>
          <p:cNvPr id="4" name="Marcador de imagen de diapositiva 3"/>
          <p:cNvSpPr>
            <a:spLocks noGrp="1" noRot="1" noChangeAspect="1"/>
          </p:cNvSpPr>
          <p:nvPr>
            <p:ph type="sldImg" idx="2"/>
          </p:nvPr>
        </p:nvSpPr>
        <p:spPr>
          <a:xfrm>
            <a:off x="1189038" y="1252538"/>
            <a:ext cx="4510087" cy="33813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B148909F-E698-4822-9125-D2CD0217EB14}" type="slidenum">
              <a:rPr lang="es-CO" smtClean="0"/>
              <a:t>‹Nº›</a:t>
            </a:fld>
            <a:endParaRPr lang="es-CO"/>
          </a:p>
        </p:txBody>
      </p:sp>
    </p:spTree>
    <p:extLst>
      <p:ext uri="{BB962C8B-B14F-4D97-AF65-F5344CB8AC3E}">
        <p14:creationId xmlns:p14="http://schemas.microsoft.com/office/powerpoint/2010/main" val="397857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48909F-E698-4822-9125-D2CD0217EB14}" type="slidenum">
              <a:rPr lang="es-CO" smtClean="0"/>
              <a:t>4</a:t>
            </a:fld>
            <a:endParaRPr lang="es-CO"/>
          </a:p>
        </p:txBody>
      </p:sp>
    </p:spTree>
    <p:extLst>
      <p:ext uri="{BB962C8B-B14F-4D97-AF65-F5344CB8AC3E}">
        <p14:creationId xmlns:p14="http://schemas.microsoft.com/office/powerpoint/2010/main" val="391801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6/10/2020</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B1842-FFE9-409B-8A37-04893FFE368D}" type="datetimeFigureOut">
              <a:rPr lang="es-CO" smtClean="0"/>
              <a:pPr/>
              <a:t>6/10/2020</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E616C-18FC-48D7-8B7C-FD5B3D6126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48680"/>
            <a:ext cx="9144000" cy="4524315"/>
          </a:xfrm>
          <a:prstGeom prst="rect">
            <a:avLst/>
          </a:prstGeom>
          <a:noFill/>
        </p:spPr>
        <p:txBody>
          <a:bodyPr wrap="square" rtlCol="0">
            <a:spAutoFit/>
          </a:bodyPr>
          <a:lstStyle/>
          <a:p>
            <a:pPr algn="ctr"/>
            <a:r>
              <a:rPr lang="es-CO" dirty="0"/>
              <a:t>OFICINA DE ATENCIÓN AL </a:t>
            </a:r>
            <a:r>
              <a:rPr lang="es-CO" dirty="0" smtClean="0"/>
              <a:t>USUARIO </a:t>
            </a:r>
            <a:r>
              <a:rPr lang="es-CO" dirty="0"/>
              <a:t>INSTITUTO TECNOLÓGICO DEL PUTUMAYO </a:t>
            </a:r>
          </a:p>
          <a:p>
            <a:pPr algn="ctr"/>
            <a:r>
              <a:rPr lang="es-CO" dirty="0"/>
              <a:t>RESOLUCIONES </a:t>
            </a:r>
            <a:r>
              <a:rPr lang="es-CO" dirty="0" err="1"/>
              <a:t>Nros</a:t>
            </a:r>
            <a:r>
              <a:rPr lang="es-CO" dirty="0"/>
              <a:t>. 0316/2015 - 0070/2016 </a:t>
            </a:r>
          </a:p>
          <a:p>
            <a:r>
              <a:rPr lang="es-CO" dirty="0">
                <a:solidFill>
                  <a:schemeClr val="bg1"/>
                </a:solidFill>
              </a:rPr>
              <a:t> </a:t>
            </a:r>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endParaRPr lang="es-CO" dirty="0"/>
          </a:p>
        </p:txBody>
      </p:sp>
      <p:pic>
        <p:nvPicPr>
          <p:cNvPr id="5" name="Imagen 4" descr="web it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1340768"/>
            <a:ext cx="3429000" cy="3596640"/>
          </a:xfrm>
          <a:prstGeom prst="rect">
            <a:avLst/>
          </a:prstGeom>
        </p:spPr>
      </p:pic>
    </p:spTree>
    <p:extLst>
      <p:ext uri="{BB962C8B-B14F-4D97-AF65-F5344CB8AC3E}">
        <p14:creationId xmlns:p14="http://schemas.microsoft.com/office/powerpoint/2010/main" val="29340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LOGO 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806" y="3429000"/>
            <a:ext cx="3672408" cy="1610970"/>
          </a:xfrm>
          <a:prstGeom prst="rect">
            <a:avLst/>
          </a:prstGeom>
        </p:spPr>
      </p:pic>
      <p:sp>
        <p:nvSpPr>
          <p:cNvPr id="5" name="CuadroTexto 4"/>
          <p:cNvSpPr txBox="1"/>
          <p:nvPr/>
        </p:nvSpPr>
        <p:spPr>
          <a:xfrm>
            <a:off x="2267744" y="1499300"/>
            <a:ext cx="4838533" cy="1569660"/>
          </a:xfrm>
          <a:prstGeom prst="rect">
            <a:avLst/>
          </a:prstGeom>
          <a:noFill/>
        </p:spPr>
        <p:txBody>
          <a:bodyPr wrap="square" rtlCol="0">
            <a:spAutoFit/>
          </a:bodyPr>
          <a:lstStyle/>
          <a:p>
            <a:pPr algn="ctr"/>
            <a:r>
              <a:rPr lang="es-ES" sz="9600" b="1" dirty="0" smtClean="0"/>
              <a:t>GRACIAS </a:t>
            </a:r>
            <a:endParaRPr lang="es-CO" sz="9600" b="1" dirty="0"/>
          </a:p>
        </p:txBody>
      </p:sp>
    </p:spTree>
    <p:extLst>
      <p:ext uri="{BB962C8B-B14F-4D97-AF65-F5344CB8AC3E}">
        <p14:creationId xmlns:p14="http://schemas.microsoft.com/office/powerpoint/2010/main" val="17049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3608" y="836712"/>
            <a:ext cx="6912768" cy="5632311"/>
          </a:xfrm>
          <a:prstGeom prst="rect">
            <a:avLst/>
          </a:prstGeom>
          <a:noFill/>
        </p:spPr>
        <p:txBody>
          <a:bodyPr wrap="square" rtlCol="0">
            <a:spAutoFit/>
          </a:bodyPr>
          <a:lstStyle/>
          <a:p>
            <a:pPr algn="ctr"/>
            <a:r>
              <a:rPr lang="es-CO" dirty="0" smtClean="0"/>
              <a:t>Rectoría</a:t>
            </a:r>
          </a:p>
          <a:p>
            <a:pPr algn="ctr"/>
            <a:r>
              <a:rPr lang="es-CO" dirty="0" smtClean="0"/>
              <a:t>Especialista Marisol González Ossa </a:t>
            </a:r>
            <a:endParaRPr lang="es-CO" dirty="0"/>
          </a:p>
          <a:p>
            <a:pPr algn="ctr"/>
            <a:r>
              <a:rPr lang="es-CO" dirty="0" smtClean="0"/>
              <a:t>Rectora</a:t>
            </a:r>
          </a:p>
          <a:p>
            <a:pPr algn="ctr"/>
            <a:endParaRPr lang="es-CO" dirty="0" smtClean="0"/>
          </a:p>
          <a:p>
            <a:pPr algn="ctr"/>
            <a:r>
              <a:rPr lang="es-CO" dirty="0" smtClean="0"/>
              <a:t>Vicerrectoría Administrativa </a:t>
            </a:r>
          </a:p>
          <a:p>
            <a:pPr algn="ctr"/>
            <a:r>
              <a:rPr lang="es-CO" dirty="0" smtClean="0"/>
              <a:t>Especialista Laura Cristina Benavides Prieto  </a:t>
            </a:r>
            <a:endParaRPr lang="es-CO" dirty="0"/>
          </a:p>
          <a:p>
            <a:pPr algn="ctr"/>
            <a:r>
              <a:rPr lang="es-CO" dirty="0" smtClean="0"/>
              <a:t>Vicerrectora Administrativa </a:t>
            </a:r>
          </a:p>
          <a:p>
            <a:pPr algn="ctr"/>
            <a:endParaRPr lang="es-CO" dirty="0"/>
          </a:p>
          <a:p>
            <a:pPr algn="ctr"/>
            <a:r>
              <a:rPr lang="es-CO" dirty="0"/>
              <a:t>Oficina de </a:t>
            </a:r>
            <a:r>
              <a:rPr lang="es-CO" dirty="0" smtClean="0"/>
              <a:t>Atención al Ciudadano </a:t>
            </a:r>
            <a:endParaRPr lang="es-CO" dirty="0"/>
          </a:p>
          <a:p>
            <a:pPr algn="ctr"/>
            <a:r>
              <a:rPr lang="es-CO" dirty="0" smtClean="0"/>
              <a:t>Responsable Luz </a:t>
            </a:r>
            <a:r>
              <a:rPr lang="es-CO" dirty="0" err="1" smtClean="0"/>
              <a:t>Yanuba</a:t>
            </a:r>
            <a:r>
              <a:rPr lang="es-CO" dirty="0" smtClean="0"/>
              <a:t> Cabezas Isaza</a:t>
            </a:r>
          </a:p>
          <a:p>
            <a:pPr algn="ctr"/>
            <a:r>
              <a:rPr lang="es-CO" dirty="0" smtClean="0"/>
              <a:t>Apoyo a Vicerrectoría Administrativas </a:t>
            </a:r>
          </a:p>
          <a:p>
            <a:pPr algn="ctr"/>
            <a:endParaRPr lang="es-CO" dirty="0"/>
          </a:p>
          <a:p>
            <a:pPr algn="ctr"/>
            <a:r>
              <a:rPr lang="es-CO" dirty="0" smtClean="0"/>
              <a:t>Documento Elaborado por: Marisol </a:t>
            </a:r>
            <a:r>
              <a:rPr lang="es-CO" dirty="0" err="1" smtClean="0"/>
              <a:t>Ruales</a:t>
            </a:r>
            <a:r>
              <a:rPr lang="es-CO" dirty="0" smtClean="0"/>
              <a:t> Pérez</a:t>
            </a:r>
          </a:p>
          <a:p>
            <a:pPr algn="ctr"/>
            <a:r>
              <a:rPr lang="es-CO" dirty="0" smtClean="0"/>
              <a:t>                                                         Apoyo </a:t>
            </a:r>
            <a:r>
              <a:rPr lang="es-CO" dirty="0"/>
              <a:t>a Vicerrectoría Administrativas </a:t>
            </a:r>
          </a:p>
          <a:p>
            <a:pPr algn="ctr"/>
            <a:endParaRPr lang="es-CO" dirty="0"/>
          </a:p>
          <a:p>
            <a:pPr algn="ctr"/>
            <a:endParaRPr lang="es-CO" dirty="0" smtClean="0"/>
          </a:p>
          <a:p>
            <a:pPr algn="ctr"/>
            <a:endParaRPr lang="es-CO" dirty="0" smtClean="0"/>
          </a:p>
          <a:p>
            <a:pPr algn="ctr"/>
            <a:endParaRPr lang="es-CO" dirty="0"/>
          </a:p>
          <a:p>
            <a:pPr algn="ctr"/>
            <a:endParaRPr lang="es-CO" dirty="0" smtClean="0"/>
          </a:p>
          <a:p>
            <a:pPr algn="ctr"/>
            <a:endParaRPr lang="es-CO"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922113"/>
          </a:xfrm>
        </p:spPr>
        <p:txBody>
          <a:bodyPr>
            <a:normAutofit fontScale="90000"/>
          </a:bodyPr>
          <a:lstStyle/>
          <a:p>
            <a:r>
              <a:rPr lang="es-CO" sz="2200" dirty="0"/>
              <a:t/>
            </a:r>
            <a:br>
              <a:rPr lang="es-CO" sz="2200" dirty="0"/>
            </a:br>
            <a:r>
              <a:rPr lang="es-CO" sz="2200" b="1" dirty="0"/>
              <a:t>INFORME MENSUAL DE </a:t>
            </a:r>
            <a:r>
              <a:rPr lang="es-CO" sz="2200" b="1" dirty="0" smtClean="0"/>
              <a:t>PQRSD </a:t>
            </a:r>
            <a:r>
              <a:rPr lang="es-CO" sz="2200" b="1" dirty="0"/>
              <a:t/>
            </a:r>
            <a:br>
              <a:rPr lang="es-CO" sz="2200" b="1" dirty="0"/>
            </a:br>
            <a:r>
              <a:rPr lang="es-CO" sz="2200" b="1" dirty="0" smtClean="0"/>
              <a:t>ENERO DE 2019</a:t>
            </a:r>
            <a:r>
              <a:rPr lang="es-CO" sz="2200" dirty="0"/>
              <a:t/>
            </a:r>
            <a:br>
              <a:rPr lang="es-CO" sz="2200" dirty="0"/>
            </a:br>
            <a:endParaRPr lang="es-CO" sz="2200" dirty="0"/>
          </a:p>
        </p:txBody>
      </p:sp>
      <p:sp>
        <p:nvSpPr>
          <p:cNvPr id="4" name="Marcador de contenido 2"/>
          <p:cNvSpPr>
            <a:spLocks noGrp="1"/>
          </p:cNvSpPr>
          <p:nvPr>
            <p:ph idx="1"/>
          </p:nvPr>
        </p:nvSpPr>
        <p:spPr>
          <a:xfrm>
            <a:off x="521550" y="1026522"/>
            <a:ext cx="7884876" cy="180020"/>
          </a:xfrm>
        </p:spPr>
        <p:txBody>
          <a:bodyPr>
            <a:noAutofit/>
          </a:bodyPr>
          <a:lstStyle/>
          <a:p>
            <a:pPr marL="0" indent="0" algn="ctr">
              <a:buNone/>
            </a:pPr>
            <a:r>
              <a:rPr lang="es-CO" sz="1400" b="1" dirty="0" smtClean="0"/>
              <a:t>TOTAL PQRSD RECIBIDAS </a:t>
            </a:r>
            <a:r>
              <a:rPr lang="es-CO" sz="1400" b="1" dirty="0"/>
              <a:t>POR LA </a:t>
            </a:r>
            <a:r>
              <a:rPr lang="es-CO" sz="1400" b="1" dirty="0" smtClean="0"/>
              <a:t>OFICINA: </a:t>
            </a:r>
            <a:r>
              <a:rPr lang="es-CO" sz="1400" dirty="0">
                <a:solidFill>
                  <a:srgbClr val="FF0000"/>
                </a:solidFill>
              </a:rPr>
              <a:t/>
            </a:r>
            <a:br>
              <a:rPr lang="es-CO" sz="1400" dirty="0">
                <a:solidFill>
                  <a:srgbClr val="FF0000"/>
                </a:solidFill>
              </a:rPr>
            </a:br>
            <a:endParaRPr lang="es-CO" sz="1400" dirty="0" smtClean="0">
              <a:solidFill>
                <a:srgbClr val="FF0000"/>
              </a:solidFill>
            </a:endParaRPr>
          </a:p>
          <a:p>
            <a:pPr marL="0" indent="0" algn="ctr">
              <a:buNone/>
            </a:pPr>
            <a:endParaRPr lang="es-CO" sz="1400" dirty="0" smtClean="0"/>
          </a:p>
          <a:p>
            <a:pPr marL="0" indent="0" algn="ctr">
              <a:buNone/>
            </a:pPr>
            <a:endParaRPr lang="es-CO" sz="1400" dirty="0"/>
          </a:p>
          <a:p>
            <a:pPr marL="0" indent="0" algn="ctr">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r>
              <a:rPr lang="es-CO" sz="1800" dirty="0" smtClean="0"/>
              <a:t>A </a:t>
            </a:r>
            <a:r>
              <a:rPr lang="es-CO" sz="1800" dirty="0"/>
              <a:t>través de la oficina de atención al ciudadano en el mes de </a:t>
            </a:r>
            <a:r>
              <a:rPr lang="es-CO" sz="1800" dirty="0" smtClean="0"/>
              <a:t>Enero de 2019 </a:t>
            </a:r>
            <a:r>
              <a:rPr lang="es-CO" sz="1800" dirty="0"/>
              <a:t>se recibieron </a:t>
            </a:r>
            <a:r>
              <a:rPr lang="es-CO" sz="1800" dirty="0" smtClean="0"/>
              <a:t>108</a:t>
            </a:r>
            <a:r>
              <a:rPr lang="es-CO" sz="1800" dirty="0" smtClean="0">
                <a:solidFill>
                  <a:srgbClr val="FF0000"/>
                </a:solidFill>
              </a:rPr>
              <a:t> </a:t>
            </a:r>
            <a:r>
              <a:rPr lang="es-CO" sz="1800" dirty="0"/>
              <a:t>requerimientos por el canal de atención presencial, </a:t>
            </a:r>
            <a:r>
              <a:rPr lang="es-CO" sz="1800" dirty="0" smtClean="0"/>
              <a:t>100 </a:t>
            </a:r>
            <a:r>
              <a:rPr lang="es-CO" sz="1800" dirty="0"/>
              <a:t>por el canal virtual y </a:t>
            </a:r>
            <a:r>
              <a:rPr lang="es-CO" sz="1800" dirty="0" smtClean="0"/>
              <a:t>84 </a:t>
            </a:r>
            <a:r>
              <a:rPr lang="es-CO" sz="1800" dirty="0"/>
              <a:t>a través del canal telefónico, para un total de </a:t>
            </a:r>
            <a:r>
              <a:rPr lang="es-CO" sz="1800" dirty="0" smtClean="0"/>
              <a:t>292 </a:t>
            </a:r>
            <a:r>
              <a:rPr lang="es-CO" sz="1800" dirty="0"/>
              <a:t>PQRSD,  garantizando el registro del 100% de las </a:t>
            </a:r>
            <a:r>
              <a:rPr lang="es-CO" sz="1800" dirty="0" smtClean="0"/>
              <a:t>PQRSD </a:t>
            </a:r>
            <a:r>
              <a:rPr lang="es-CO" sz="1800" dirty="0"/>
              <a:t>recibidas en el canal presencial </a:t>
            </a:r>
            <a:r>
              <a:rPr lang="es-CO" sz="1800" dirty="0" smtClean="0"/>
              <a:t>y </a:t>
            </a:r>
            <a:r>
              <a:rPr lang="es-CO" sz="1800" dirty="0"/>
              <a:t>el oportuno redireccionamiento a las dependencias competentes para el tramite pertinente.</a:t>
            </a:r>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i="1" dirty="0"/>
          </a:p>
          <a:p>
            <a:pPr marL="0" indent="0" algn="just">
              <a:buNone/>
            </a:pPr>
            <a:endParaRPr lang="es-CO" sz="1400" dirty="0">
              <a:solidFill>
                <a:srgbClr val="FF0000"/>
              </a:solidFill>
            </a:endParaRPr>
          </a:p>
        </p:txBody>
      </p:sp>
      <p:graphicFrame>
        <p:nvGraphicFramePr>
          <p:cNvPr id="5" name="Gráfico 4"/>
          <p:cNvGraphicFramePr>
            <a:graphicFrameLocks/>
          </p:cNvGraphicFramePr>
          <p:nvPr>
            <p:extLst>
              <p:ext uri="{D42A27DB-BD31-4B8C-83A1-F6EECF244321}">
                <p14:modId xmlns:p14="http://schemas.microsoft.com/office/powerpoint/2010/main" val="3918422317"/>
              </p:ext>
            </p:extLst>
          </p:nvPr>
        </p:nvGraphicFramePr>
        <p:xfrm>
          <a:off x="1403648" y="1376772"/>
          <a:ext cx="6120680" cy="27363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17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476672"/>
            <a:ext cx="8496944" cy="1728192"/>
          </a:xfrm>
        </p:spPr>
        <p:txBody>
          <a:bodyPr>
            <a:noAutofit/>
          </a:bodyPr>
          <a:lstStyle/>
          <a:p>
            <a:pPr marL="0" indent="0" algn="just">
              <a:buNone/>
            </a:pPr>
            <a:r>
              <a:rPr lang="es-CO" sz="1600" dirty="0" smtClean="0"/>
              <a:t>Los </a:t>
            </a:r>
            <a:r>
              <a:rPr lang="es-CO" sz="1600" dirty="0"/>
              <a:t>correos electrónicos </a:t>
            </a:r>
            <a:r>
              <a:rPr lang="es-CO" sz="1600" u="sng" dirty="0" smtClean="0">
                <a:solidFill>
                  <a:srgbClr val="00B0F0"/>
                </a:solidFill>
              </a:rPr>
              <a:t>atencionalusuario@itp.edu.co</a:t>
            </a:r>
            <a:r>
              <a:rPr lang="es-CO" sz="1600" dirty="0" smtClean="0">
                <a:solidFill>
                  <a:srgbClr val="00B0F0"/>
                </a:solidFill>
              </a:rPr>
              <a:t> </a:t>
            </a:r>
            <a:r>
              <a:rPr lang="es-CO" sz="1600" dirty="0"/>
              <a:t>y  </a:t>
            </a:r>
            <a:r>
              <a:rPr lang="es-CO" sz="1600" dirty="0">
                <a:hlinkClick r:id="rId3"/>
              </a:rPr>
              <a:t>notificacionesjudiciales@itp.edu.co</a:t>
            </a:r>
            <a:r>
              <a:rPr lang="es-CO" sz="1600" dirty="0"/>
              <a:t> , se encuentra activo las 24 horas, no obstante las peticiones, quejas, reclamos y notificaciones enviadas por estos medios se gestionan en horas y días </a:t>
            </a:r>
            <a:r>
              <a:rPr lang="es-CO" sz="1600" dirty="0" smtClean="0"/>
              <a:t>hábiles, una </a:t>
            </a:r>
            <a:r>
              <a:rPr lang="es-CO" sz="1600" dirty="0"/>
              <a:t>vez </a:t>
            </a:r>
            <a:r>
              <a:rPr lang="es-CO" sz="1600" dirty="0" smtClean="0"/>
              <a:t>verificado  </a:t>
            </a:r>
            <a:r>
              <a:rPr lang="es-CO" sz="1600" dirty="0"/>
              <a:t>se constató que en el mes de </a:t>
            </a:r>
            <a:r>
              <a:rPr lang="es-CO" sz="1600" dirty="0" smtClean="0"/>
              <a:t>enero </a:t>
            </a:r>
            <a:r>
              <a:rPr lang="es-CO" sz="1600" dirty="0"/>
              <a:t>de </a:t>
            </a:r>
            <a:r>
              <a:rPr lang="es-CO" sz="1600" dirty="0" smtClean="0"/>
              <a:t>2019 a través del correo de notificaciones se recibieron siete (7) requerimientos y/o notificaciones,  y al correo de atención al usuario llegaron noventa y tres (93) PQRSD, por </a:t>
            </a:r>
            <a:r>
              <a:rPr lang="es-CO" sz="1600" dirty="0"/>
              <a:t>la línea móvil </a:t>
            </a:r>
            <a:r>
              <a:rPr lang="es-CO" sz="1600" dirty="0" smtClean="0"/>
              <a:t>3103310083 </a:t>
            </a:r>
            <a:r>
              <a:rPr lang="es-CO" sz="1600" dirty="0"/>
              <a:t>de atención al ciudadano </a:t>
            </a:r>
            <a:r>
              <a:rPr lang="es-CO" sz="1600" dirty="0" smtClean="0"/>
              <a:t>se atendieron ochenta y cuatro (84) llamadas, dónde </a:t>
            </a:r>
            <a:r>
              <a:rPr lang="es-CO" sz="1600" dirty="0"/>
              <a:t>se brindó información tendiente a la oferta </a:t>
            </a:r>
            <a:r>
              <a:rPr lang="es-CO" sz="1600" dirty="0" smtClean="0"/>
              <a:t>académica, fechas de matriculas, valores de pago para diferentes tramites Institucionales, información de respuestas a solicitudes, información para contactar a otras dependencias y </a:t>
            </a:r>
            <a:r>
              <a:rPr lang="es-CO" sz="1600" dirty="0"/>
              <a:t>orientación sobre temas y servicios que son competencia del ITP.    </a:t>
            </a:r>
          </a:p>
          <a:p>
            <a:pPr marL="0" indent="0" algn="ctr">
              <a:buNone/>
            </a:pPr>
            <a:endParaRPr lang="es-CO" sz="800" dirty="0" smtClean="0"/>
          </a:p>
          <a:p>
            <a:pPr marL="0" indent="0" algn="just">
              <a:buNone/>
            </a:pPr>
            <a:endParaRPr lang="es-CO" sz="600" dirty="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p:txBody>
      </p:sp>
      <p:graphicFrame>
        <p:nvGraphicFramePr>
          <p:cNvPr id="7" name="Gráfico 6"/>
          <p:cNvGraphicFramePr>
            <a:graphicFrameLocks/>
          </p:cNvGraphicFramePr>
          <p:nvPr>
            <p:extLst>
              <p:ext uri="{D42A27DB-BD31-4B8C-83A1-F6EECF244321}">
                <p14:modId xmlns:p14="http://schemas.microsoft.com/office/powerpoint/2010/main" val="4267677810"/>
              </p:ext>
            </p:extLst>
          </p:nvPr>
        </p:nvGraphicFramePr>
        <p:xfrm>
          <a:off x="233046" y="2572017"/>
          <a:ext cx="4575901" cy="29368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Gráfico 7"/>
          <p:cNvGraphicFramePr>
            <a:graphicFrameLocks/>
          </p:cNvGraphicFramePr>
          <p:nvPr>
            <p:extLst>
              <p:ext uri="{D42A27DB-BD31-4B8C-83A1-F6EECF244321}">
                <p14:modId xmlns:p14="http://schemas.microsoft.com/office/powerpoint/2010/main" val="2730074089"/>
              </p:ext>
            </p:extLst>
          </p:nvPr>
        </p:nvGraphicFramePr>
        <p:xfrm>
          <a:off x="4779902" y="2268286"/>
          <a:ext cx="4211960" cy="324058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1503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0930"/>
            <a:ext cx="8229600" cy="666080"/>
          </a:xfrm>
        </p:spPr>
        <p:txBody>
          <a:bodyPr>
            <a:normAutofit/>
          </a:bodyPr>
          <a:lstStyle/>
          <a:p>
            <a:r>
              <a:rPr lang="es-CO" sz="2000" dirty="0" smtClean="0"/>
              <a:t>TIPOLOGÍA O MODALIDADES  </a:t>
            </a:r>
            <a:endParaRPr lang="es-CO" sz="2000" dirty="0"/>
          </a:p>
        </p:txBody>
      </p:sp>
      <p:sp>
        <p:nvSpPr>
          <p:cNvPr id="3" name="Marcador de contenido 2"/>
          <p:cNvSpPr>
            <a:spLocks noGrp="1"/>
          </p:cNvSpPr>
          <p:nvPr>
            <p:ph idx="1"/>
          </p:nvPr>
        </p:nvSpPr>
        <p:spPr>
          <a:xfrm>
            <a:off x="429934" y="1033990"/>
            <a:ext cx="8229600" cy="4483241"/>
          </a:xfrm>
        </p:spPr>
        <p:txBody>
          <a:bodyPr>
            <a:normAutofit/>
          </a:bodyPr>
          <a:lstStyle/>
          <a:p>
            <a:pPr marL="0" indent="0" algn="just">
              <a:buNone/>
            </a:pPr>
            <a:r>
              <a:rPr lang="es-CO" sz="1400" dirty="0"/>
              <a:t>Para interpretar y aplicar el tipo de solicitudes recibidas se tendrán en cuenta las siguientes definiciones: Peticiones; Quejas; Reclamos; Sugerencias y Denuncias, de acuerdo a la Resolución </a:t>
            </a:r>
            <a:r>
              <a:rPr lang="es-CO" sz="1400" dirty="0" smtClean="0"/>
              <a:t>No.0070/2016.</a:t>
            </a:r>
          </a:p>
          <a:p>
            <a:pPr marL="0" indent="0" algn="ctr">
              <a:buNone/>
            </a:pPr>
            <a:endParaRPr lang="es-CO" sz="1400" dirty="0" smtClean="0"/>
          </a:p>
          <a:p>
            <a:pPr marL="0" indent="0" algn="ctr">
              <a:buNone/>
            </a:pPr>
            <a:r>
              <a:rPr lang="es-CO" sz="1400" dirty="0" smtClean="0"/>
              <a:t>PQRSD RECIBIDOS POR EL CANAL PRESENCIAL</a:t>
            </a:r>
          </a:p>
          <a:p>
            <a:pPr marL="0" indent="0" algn="ctr">
              <a:buNone/>
            </a:pPr>
            <a:endParaRPr lang="es-CO" sz="1400" dirty="0" smtClean="0"/>
          </a:p>
          <a:p>
            <a:pPr marL="0" indent="0" algn="ctr">
              <a:buNone/>
            </a:pPr>
            <a:endParaRPr lang="es-CO" sz="1400" dirty="0"/>
          </a:p>
          <a:p>
            <a:pPr marL="0" indent="0" algn="just">
              <a:buNone/>
            </a:pPr>
            <a:endParaRPr lang="es-CO" sz="7200" dirty="0"/>
          </a:p>
          <a:p>
            <a:pPr marL="0" indent="0" algn="ctr">
              <a:buNone/>
            </a:pPr>
            <a:endParaRPr lang="es-ES" sz="1200" dirty="0" smtClean="0"/>
          </a:p>
          <a:p>
            <a:pPr marL="0" indent="0" algn="ctr">
              <a:buNone/>
            </a:pPr>
            <a:endParaRPr lang="es-ES" sz="1200" dirty="0"/>
          </a:p>
          <a:p>
            <a:pPr marL="0" indent="0" algn="ctr">
              <a:buNone/>
            </a:pPr>
            <a:endParaRPr lang="es-ES" sz="1200" dirty="0" smtClean="0"/>
          </a:p>
          <a:p>
            <a:pPr marL="0" indent="0" algn="ctr">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p>
          <a:p>
            <a:pPr marL="0" indent="0" algn="just">
              <a:buNone/>
            </a:pPr>
            <a:endParaRPr lang="es-CO" sz="7200" dirty="0" smtClean="0"/>
          </a:p>
          <a:p>
            <a:pPr marL="0" indent="0" algn="just">
              <a:buNone/>
            </a:pPr>
            <a:endParaRPr lang="es-CO" sz="7200" dirty="0" smtClean="0"/>
          </a:p>
        </p:txBody>
      </p:sp>
      <p:graphicFrame>
        <p:nvGraphicFramePr>
          <p:cNvPr id="4" name="Tabla 3"/>
          <p:cNvGraphicFramePr>
            <a:graphicFrameLocks noGrp="1"/>
          </p:cNvGraphicFramePr>
          <p:nvPr>
            <p:extLst>
              <p:ext uri="{D42A27DB-BD31-4B8C-83A1-F6EECF244321}">
                <p14:modId xmlns:p14="http://schemas.microsoft.com/office/powerpoint/2010/main" val="221245546"/>
              </p:ext>
            </p:extLst>
          </p:nvPr>
        </p:nvGraphicFramePr>
        <p:xfrm>
          <a:off x="1619671" y="2276873"/>
          <a:ext cx="5904657" cy="2592286"/>
        </p:xfrm>
        <a:graphic>
          <a:graphicData uri="http://schemas.openxmlformats.org/drawingml/2006/table">
            <a:tbl>
              <a:tblPr>
                <a:tableStyleId>{35758FB7-9AC5-4552-8A53-C91805E547FA}</a:tableStyleId>
              </a:tblPr>
              <a:tblGrid>
                <a:gridCol w="2264800">
                  <a:extLst>
                    <a:ext uri="{9D8B030D-6E8A-4147-A177-3AD203B41FA5}">
                      <a16:colId xmlns:a16="http://schemas.microsoft.com/office/drawing/2014/main" val="2038582262"/>
                    </a:ext>
                  </a:extLst>
                </a:gridCol>
                <a:gridCol w="1791041">
                  <a:extLst>
                    <a:ext uri="{9D8B030D-6E8A-4147-A177-3AD203B41FA5}">
                      <a16:colId xmlns:a16="http://schemas.microsoft.com/office/drawing/2014/main" val="682991958"/>
                    </a:ext>
                  </a:extLst>
                </a:gridCol>
                <a:gridCol w="1848816">
                  <a:extLst>
                    <a:ext uri="{9D8B030D-6E8A-4147-A177-3AD203B41FA5}">
                      <a16:colId xmlns:a16="http://schemas.microsoft.com/office/drawing/2014/main" val="1068962815"/>
                    </a:ext>
                  </a:extLst>
                </a:gridCol>
              </a:tblGrid>
              <a:tr h="315410">
                <a:tc>
                  <a:txBody>
                    <a:bodyPr/>
                    <a:lstStyle/>
                    <a:p>
                      <a:pPr algn="ctr" rtl="0" fontAlgn="ctr"/>
                      <a:r>
                        <a:rPr lang="es-CO" sz="1800" u="none" strike="noStrike">
                          <a:effectLst/>
                        </a:rPr>
                        <a:t>TIPO DE PQRS</a:t>
                      </a:r>
                      <a:endParaRPr lang="es-CO" sz="1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CANTIDAD</a:t>
                      </a:r>
                      <a:endParaRPr lang="es-CO" sz="1800" b="1" i="0" u="none" strike="noStrike">
                        <a:solidFill>
                          <a:srgbClr val="FFFFFF"/>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PORCENTAJE </a:t>
                      </a:r>
                      <a:endParaRPr lang="es-CO" sz="1800" b="1" i="0" u="none" strike="noStrike">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28866722"/>
                  </a:ext>
                </a:extLst>
              </a:tr>
              <a:tr h="325268">
                <a:tc>
                  <a:txBody>
                    <a:bodyPr/>
                    <a:lstStyle/>
                    <a:p>
                      <a:pPr algn="l" rtl="0" fontAlgn="ctr"/>
                      <a:r>
                        <a:rPr lang="es-CO" sz="1800" u="none" strike="noStrike">
                          <a:effectLst/>
                        </a:rPr>
                        <a:t>PETICIONES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dirty="0">
                          <a:effectLst/>
                        </a:rPr>
                        <a:t>84</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78%</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733569227"/>
                  </a:ext>
                </a:extLst>
              </a:tr>
              <a:tr h="325268">
                <a:tc>
                  <a:txBody>
                    <a:bodyPr/>
                    <a:lstStyle/>
                    <a:p>
                      <a:pPr algn="l" rtl="0" fontAlgn="ctr"/>
                      <a:r>
                        <a:rPr lang="es-CO" sz="1800" u="none" strike="noStrike">
                          <a:effectLst/>
                        </a:rPr>
                        <a:t>QUEJAS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871156174"/>
                  </a:ext>
                </a:extLst>
              </a:tr>
              <a:tr h="325268">
                <a:tc>
                  <a:txBody>
                    <a:bodyPr/>
                    <a:lstStyle/>
                    <a:p>
                      <a:pPr algn="l" rtl="0" fontAlgn="ctr"/>
                      <a:r>
                        <a:rPr lang="es-CO" sz="1800" u="none" strike="noStrike">
                          <a:effectLst/>
                        </a:rPr>
                        <a:t>RECLAMOS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463897288"/>
                  </a:ext>
                </a:extLst>
              </a:tr>
              <a:tr h="325268">
                <a:tc>
                  <a:txBody>
                    <a:bodyPr/>
                    <a:lstStyle/>
                    <a:p>
                      <a:pPr algn="l" rtl="0" fontAlgn="ctr"/>
                      <a:r>
                        <a:rPr lang="es-CO" sz="1800" u="none" strike="noStrike">
                          <a:effectLst/>
                        </a:rPr>
                        <a:t>SUGERENCIAS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753376526"/>
                  </a:ext>
                </a:extLst>
              </a:tr>
              <a:tr h="325268">
                <a:tc>
                  <a:txBody>
                    <a:bodyPr/>
                    <a:lstStyle/>
                    <a:p>
                      <a:pPr algn="l" rtl="0" fontAlgn="ctr"/>
                      <a:r>
                        <a:rPr lang="es-CO" sz="1800" u="none" strike="noStrike">
                          <a:effectLst/>
                        </a:rPr>
                        <a:t>DENUNCIAS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987357400"/>
                  </a:ext>
                </a:extLst>
              </a:tr>
              <a:tr h="325268">
                <a:tc>
                  <a:txBody>
                    <a:bodyPr/>
                    <a:lstStyle/>
                    <a:p>
                      <a:pPr algn="l" rtl="0" fontAlgn="ctr"/>
                      <a:r>
                        <a:rPr lang="es-CO" sz="1800" u="none" strike="noStrike">
                          <a:effectLst/>
                        </a:rPr>
                        <a:t>OTROS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dirty="0">
                          <a:effectLst/>
                        </a:rPr>
                        <a:t>24</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22%</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215523725"/>
                  </a:ext>
                </a:extLst>
              </a:tr>
              <a:tr h="325268">
                <a:tc>
                  <a:txBody>
                    <a:bodyPr/>
                    <a:lstStyle/>
                    <a:p>
                      <a:pPr algn="l" rtl="0" fontAlgn="ctr"/>
                      <a:r>
                        <a:rPr lang="es-CO" sz="1800" u="none" strike="noStrike">
                          <a:effectLst/>
                        </a:rPr>
                        <a:t>TOTAL</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108</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dirty="0">
                          <a:effectLst/>
                        </a:rPr>
                        <a:t>100%</a:t>
                      </a:r>
                      <a:endParaRPr lang="es-CO" sz="1800" b="0"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068423963"/>
                  </a:ext>
                </a:extLst>
              </a:tr>
            </a:tbl>
          </a:graphicData>
        </a:graphic>
      </p:graphicFrame>
    </p:spTree>
    <p:extLst>
      <p:ext uri="{BB962C8B-B14F-4D97-AF65-F5344CB8AC3E}">
        <p14:creationId xmlns:p14="http://schemas.microsoft.com/office/powerpoint/2010/main" val="273957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07504" y="3140968"/>
            <a:ext cx="8928992" cy="2448272"/>
          </a:xfrm>
        </p:spPr>
        <p:txBody>
          <a:bodyPr>
            <a:noAutofit/>
          </a:bodyPr>
          <a:lstStyle/>
          <a:p>
            <a:pPr algn="just">
              <a:buFont typeface="Wingdings" panose="05000000000000000000" pitchFamily="2" charset="2"/>
              <a:buChar char="q"/>
            </a:pPr>
            <a:r>
              <a:rPr lang="es-CO" sz="1600" dirty="0" smtClean="0"/>
              <a:t>Durante </a:t>
            </a:r>
            <a:r>
              <a:rPr lang="es-CO" sz="1600" dirty="0"/>
              <a:t>el mes de </a:t>
            </a:r>
            <a:r>
              <a:rPr lang="es-CO" sz="1600" dirty="0" smtClean="0"/>
              <a:t>Enero de 2019 </a:t>
            </a:r>
            <a:r>
              <a:rPr lang="es-CO" sz="1600" dirty="0"/>
              <a:t>la tipología más representativa </a:t>
            </a:r>
            <a:r>
              <a:rPr lang="es-CO" sz="1600" dirty="0" smtClean="0"/>
              <a:t>fue </a:t>
            </a:r>
            <a:r>
              <a:rPr lang="es-CO" sz="1600" dirty="0"/>
              <a:t>las peticiones de interés particular con </a:t>
            </a:r>
            <a:r>
              <a:rPr lang="es-CO" sz="1600" dirty="0" smtClean="0"/>
              <a:t>84 </a:t>
            </a:r>
            <a:r>
              <a:rPr lang="es-CO" sz="1600" dirty="0"/>
              <a:t>solicitudes correspondiente al </a:t>
            </a:r>
            <a:r>
              <a:rPr lang="es-CO" sz="1600" dirty="0" smtClean="0"/>
              <a:t>78%,</a:t>
            </a:r>
            <a:r>
              <a:rPr lang="es-CO" sz="1600" dirty="0" smtClean="0">
                <a:solidFill>
                  <a:srgbClr val="FF0000"/>
                </a:solidFill>
              </a:rPr>
              <a:t> </a:t>
            </a:r>
            <a:r>
              <a:rPr lang="es-CO" sz="1600" dirty="0"/>
              <a:t>el cual contempló diversos temas tales como: </a:t>
            </a:r>
            <a:r>
              <a:rPr lang="es-CO" sz="1600" dirty="0" smtClean="0"/>
              <a:t>solicitudes para reingreso, solicitudes de examen de suficiencia, solicitudes de reembolso de matricula, solicitudes devolución saldo ICETEX, solicitudes para saldo a favor, solicitud para acuerdo de pago de Especialización </a:t>
            </a:r>
            <a:r>
              <a:rPr lang="es-CO" sz="1600" dirty="0"/>
              <a:t>T</a:t>
            </a:r>
            <a:r>
              <a:rPr lang="es-CO" sz="1600" dirty="0" smtClean="0"/>
              <a:t>ecnológica, solicitudes para pago de cesantías, solicitudes de reingreso al I.T.P, solicitudes de aplazamiento de semestre, solicitudes de habilitación, solicitudes de homologación, cartas de necesidad</a:t>
            </a:r>
            <a:r>
              <a:rPr lang="es-CO" sz="1600" dirty="0"/>
              <a:t>, </a:t>
            </a:r>
            <a:r>
              <a:rPr lang="es-CO" sz="1600" dirty="0" smtClean="0"/>
              <a:t>solicitud socialización de la resolución de rendición de cuentas a la contraloría general del departamento </a:t>
            </a:r>
            <a:r>
              <a:rPr lang="es-CO" sz="1600" dirty="0"/>
              <a:t>del </a:t>
            </a:r>
            <a:r>
              <a:rPr lang="es-CO" sz="1600" dirty="0" smtClean="0"/>
              <a:t>Putumayo</a:t>
            </a:r>
            <a:r>
              <a:rPr lang="es-CO" sz="1600" dirty="0"/>
              <a:t>, </a:t>
            </a:r>
            <a:r>
              <a:rPr lang="es-CO" sz="1600" dirty="0" smtClean="0"/>
              <a:t>solicitud copia autenticada del acuerdo 023 del 23 de octubre </a:t>
            </a:r>
            <a:r>
              <a:rPr lang="es-CO" sz="1600" dirty="0"/>
              <a:t>de 2018, </a:t>
            </a:r>
            <a:r>
              <a:rPr lang="es-CO" sz="1600" dirty="0" smtClean="0"/>
              <a:t>solicitud autorización para realizar curso </a:t>
            </a:r>
            <a:r>
              <a:rPr lang="es-CO" sz="1600" dirty="0"/>
              <a:t>de nivelación, </a:t>
            </a:r>
            <a:r>
              <a:rPr lang="es-CO" sz="1600" dirty="0" smtClean="0"/>
              <a:t>solicitud alianza académica para </a:t>
            </a:r>
            <a:r>
              <a:rPr lang="es-CO" sz="1600" dirty="0"/>
              <a:t>el </a:t>
            </a:r>
            <a:r>
              <a:rPr lang="es-CO" sz="1600" dirty="0" smtClean="0"/>
              <a:t>PFGTI</a:t>
            </a:r>
            <a:r>
              <a:rPr lang="es-CO" sz="1100" dirty="0" smtClean="0"/>
              <a:t>.</a:t>
            </a:r>
            <a:endParaRPr lang="es-CO" sz="1100" dirty="0" smtClean="0">
              <a:solidFill>
                <a:srgbClr val="FF0000"/>
              </a:solidFill>
            </a:endParaRPr>
          </a:p>
          <a:p>
            <a:pPr marL="0" indent="0" algn="just">
              <a:buNone/>
            </a:pPr>
            <a:endParaRPr lang="es-CO" sz="1200" dirty="0">
              <a:latin typeface="Calibri" panose="020F0502020204030204" pitchFamily="34" charset="0"/>
            </a:endParaRPr>
          </a:p>
          <a:p>
            <a:pPr marL="0" indent="0" algn="just">
              <a:buNone/>
            </a:pPr>
            <a:endParaRPr lang="es-CO" sz="1200" dirty="0" smtClean="0">
              <a:latin typeface="Calibri" panose="020F0502020204030204" pitchFamily="34" charset="0"/>
            </a:endParaRPr>
          </a:p>
          <a:p>
            <a:pPr marL="0" indent="0" algn="just">
              <a:buNone/>
            </a:pPr>
            <a:endParaRPr lang="es-CO" sz="1200" dirty="0">
              <a:latin typeface="Calibri" panose="020F0502020204030204" pitchFamily="34" charset="0"/>
            </a:endParaRPr>
          </a:p>
          <a:p>
            <a:pPr marL="0" indent="0" algn="just">
              <a:buNone/>
            </a:pPr>
            <a:endParaRPr lang="es-CO" sz="1200" dirty="0" smtClean="0">
              <a:latin typeface="Calibri" panose="020F0502020204030204" pitchFamily="34" charset="0"/>
            </a:endParaRPr>
          </a:p>
          <a:p>
            <a:pPr marL="0" indent="0" algn="just">
              <a:buNone/>
            </a:pPr>
            <a:r>
              <a:rPr lang="es-CO" sz="1200" dirty="0" smtClean="0">
                <a:latin typeface="Calibri" panose="020F0502020204030204" pitchFamily="34" charset="0"/>
              </a:rPr>
              <a:t>.  </a:t>
            </a:r>
          </a:p>
          <a:p>
            <a:pPr marL="0" indent="0" algn="just">
              <a:buNone/>
            </a:pPr>
            <a:endParaRPr lang="es-CO" sz="1200" dirty="0">
              <a:latin typeface="Calibri" panose="020F0502020204030204" pitchFamily="34" charset="0"/>
            </a:endParaRPr>
          </a:p>
        </p:txBody>
      </p:sp>
      <p:graphicFrame>
        <p:nvGraphicFramePr>
          <p:cNvPr id="6" name="Gráfico 5"/>
          <p:cNvGraphicFramePr>
            <a:graphicFrameLocks/>
          </p:cNvGraphicFramePr>
          <p:nvPr>
            <p:extLst>
              <p:ext uri="{D42A27DB-BD31-4B8C-83A1-F6EECF244321}">
                <p14:modId xmlns:p14="http://schemas.microsoft.com/office/powerpoint/2010/main" val="2011672966"/>
              </p:ext>
            </p:extLst>
          </p:nvPr>
        </p:nvGraphicFramePr>
        <p:xfrm>
          <a:off x="899592" y="476672"/>
          <a:ext cx="6734176" cy="27363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313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07504" y="2787999"/>
            <a:ext cx="8801662" cy="3096344"/>
          </a:xfrm>
        </p:spPr>
        <p:txBody>
          <a:bodyPr>
            <a:noAutofit/>
          </a:bodyPr>
          <a:lstStyle/>
          <a:p>
            <a:pPr algn="just">
              <a:buFont typeface="Wingdings" panose="05000000000000000000" pitchFamily="2" charset="2"/>
              <a:buChar char="q"/>
            </a:pPr>
            <a:r>
              <a:rPr lang="es-CO" sz="1600" dirty="0" smtClean="0">
                <a:latin typeface="Calibri" panose="020F0502020204030204" pitchFamily="34" charset="0"/>
              </a:rPr>
              <a:t>Otros (24) equivalente al 22%,  en esta categoría se encuentran: respuesta radicado numero 2018-er-295655, invitación publica No. ITP-IP-002-2019 </a:t>
            </a:r>
            <a:r>
              <a:rPr lang="es-CO" sz="1600" dirty="0" err="1" smtClean="0">
                <a:latin typeface="Calibri" panose="020F0502020204030204" pitchFamily="34" charset="0"/>
              </a:rPr>
              <a:t>subsanabilidad</a:t>
            </a:r>
            <a:r>
              <a:rPr lang="es-CO" sz="1600" dirty="0" smtClean="0">
                <a:latin typeface="Calibri" panose="020F0502020204030204" pitchFamily="34" charset="0"/>
              </a:rPr>
              <a:t>, citación activación clausula de controversias convenio especial de cooperación no 0578-2012, renuncia, informe docencia, información de tala de un árbol, invitación para tratar temas del Consejo </a:t>
            </a:r>
            <a:r>
              <a:rPr lang="es-CO" sz="1600" dirty="0">
                <a:latin typeface="Calibri" panose="020F0502020204030204" pitchFamily="34" charset="0"/>
              </a:rPr>
              <a:t>D</a:t>
            </a:r>
            <a:r>
              <a:rPr lang="es-CO" sz="1600" dirty="0" smtClean="0">
                <a:latin typeface="Calibri" panose="020F0502020204030204" pitchFamily="34" charset="0"/>
              </a:rPr>
              <a:t>epartamental de Ciencias, Tecnología e Innovación, entrega de informe técnico de avance No. 33 convenio 109 del 2015, informe de entrega hosting, pago excedente aporte de sostenimiento REDTTU, entrega de certificados de nivel de ingles, invitación 1er taller para la construcción de agenda integrada de Competitividad </a:t>
            </a:r>
            <a:r>
              <a:rPr lang="es-CO" sz="1600" dirty="0">
                <a:latin typeface="Calibri" panose="020F0502020204030204" pitchFamily="34" charset="0"/>
              </a:rPr>
              <a:t>C</a:t>
            </a:r>
            <a:r>
              <a:rPr lang="es-CO" sz="1600" dirty="0" smtClean="0">
                <a:latin typeface="Calibri" panose="020F0502020204030204" pitchFamily="34" charset="0"/>
              </a:rPr>
              <a:t>iencia, Tecnología e Innovación, autorización de descuento.</a:t>
            </a:r>
            <a:endParaRPr lang="es-CO" sz="1400" dirty="0" smtClean="0"/>
          </a:p>
        </p:txBody>
      </p:sp>
      <p:sp>
        <p:nvSpPr>
          <p:cNvPr id="2" name="Rectángulo 1"/>
          <p:cNvSpPr/>
          <p:nvPr/>
        </p:nvSpPr>
        <p:spPr>
          <a:xfrm>
            <a:off x="467544" y="476672"/>
            <a:ext cx="8280920" cy="2308324"/>
          </a:xfrm>
          <a:prstGeom prst="rect">
            <a:avLst/>
          </a:prstGeom>
        </p:spPr>
        <p:txBody>
          <a:bodyPr wrap="square">
            <a:spAutoFit/>
          </a:bodyPr>
          <a:lstStyle/>
          <a:p>
            <a:pPr algn="just"/>
            <a:r>
              <a:rPr lang="es-CO" sz="1600" dirty="0"/>
              <a:t>S</a:t>
            </a:r>
            <a:r>
              <a:rPr lang="es-CO" sz="1600" dirty="0" smtClean="0"/>
              <a:t>olicitud de apoyo </a:t>
            </a:r>
            <a:r>
              <a:rPr lang="es-CO" sz="1600" dirty="0"/>
              <a:t>económico </a:t>
            </a:r>
            <a:r>
              <a:rPr lang="es-CO" sz="1600" dirty="0" smtClean="0"/>
              <a:t>a representante del campeonato Nacional </a:t>
            </a:r>
            <a:r>
              <a:rPr lang="es-CO" sz="1600" dirty="0"/>
              <a:t>fisiculturismo y </a:t>
            </a:r>
            <a:r>
              <a:rPr lang="es-CO" sz="1600" dirty="0" err="1" smtClean="0"/>
              <a:t>fitnes</a:t>
            </a:r>
            <a:r>
              <a:rPr lang="es-CO" sz="1600" dirty="0" smtClean="0"/>
              <a:t>, </a:t>
            </a:r>
            <a:r>
              <a:rPr lang="es-CO" sz="1600" dirty="0"/>
              <a:t>solicitud retiro de notas del </a:t>
            </a:r>
            <a:r>
              <a:rPr lang="es-CO" sz="1600" dirty="0" err="1"/>
              <a:t>sigedin</a:t>
            </a:r>
            <a:r>
              <a:rPr lang="es-CO" sz="1600" dirty="0"/>
              <a:t> </a:t>
            </a:r>
            <a:r>
              <a:rPr lang="es-CO" sz="1600" dirty="0" smtClean="0"/>
              <a:t>académico, Solicitud </a:t>
            </a:r>
            <a:r>
              <a:rPr lang="es-CO" sz="1600" dirty="0"/>
              <a:t>de aplazamiento sustentación trabajo de grado-diplomado de profundización, solicitud perfiles convocatoria docente 2019-1, solicitud transferencia de saldo, solicitud información calendario académico 2019-1 ITP, solicitud con fines de ascenso a escalafón docente, solicitud de grado, solicitud de certificados de retenciones de IVA e ICA, solicitud de información y documentación de la ejecución del convenio 109 de 2015, solicitud de amnistía para no realizar semestre de nivelación, solicitud para monitor de ingles, solicitud sobre convocatoria financiación proyectos de investigación, solicitud préstamo de planta de </a:t>
            </a:r>
            <a:r>
              <a:rPr lang="es-CO" sz="1600" dirty="0" smtClean="0"/>
              <a:t>laboratorio, de coliseo y de carpas del ITP.</a:t>
            </a:r>
            <a:endParaRPr lang="es-CO" sz="1600" dirty="0"/>
          </a:p>
        </p:txBody>
      </p:sp>
    </p:spTree>
    <p:extLst>
      <p:ext uri="{BB962C8B-B14F-4D97-AF65-F5344CB8AC3E}">
        <p14:creationId xmlns:p14="http://schemas.microsoft.com/office/powerpoint/2010/main" val="137653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476672"/>
            <a:ext cx="8350927" cy="5109091"/>
          </a:xfrm>
          <a:prstGeom prst="rect">
            <a:avLst/>
          </a:prstGeom>
        </p:spPr>
        <p:txBody>
          <a:bodyPr wrap="square">
            <a:spAutoFit/>
          </a:bodyPr>
          <a:lstStyle/>
          <a:p>
            <a:pPr algn="ctr"/>
            <a:r>
              <a:rPr lang="es-CO" sz="1600" b="1" dirty="0" smtClean="0"/>
              <a:t>ACTIVIDADES </a:t>
            </a:r>
            <a:r>
              <a:rPr lang="es-CO" sz="1600" b="1" dirty="0"/>
              <a:t>REALIZADAS POR LA OFICINA DE ATENCIÓN AL CIUDADANO </a:t>
            </a:r>
            <a:endParaRPr lang="es-CO" sz="1600" b="1" dirty="0" smtClean="0"/>
          </a:p>
          <a:p>
            <a:pPr algn="ctr"/>
            <a:r>
              <a:rPr lang="es-CO" sz="1600" b="1" dirty="0" smtClean="0"/>
              <a:t>ENERO DE </a:t>
            </a:r>
            <a:r>
              <a:rPr lang="es-CO" sz="1600" b="1" dirty="0"/>
              <a:t>2018</a:t>
            </a:r>
            <a:r>
              <a:rPr lang="es-CO" sz="1600" b="1" dirty="0" smtClean="0"/>
              <a:t>.</a:t>
            </a:r>
          </a:p>
          <a:p>
            <a:pPr algn="ctr"/>
            <a:endParaRPr lang="es-CO" sz="1600" b="1" dirty="0"/>
          </a:p>
          <a:p>
            <a:pPr marL="171450" indent="-171450" algn="just">
              <a:buFont typeface="Wingdings" panose="05000000000000000000" pitchFamily="2" charset="2"/>
              <a:buChar char="q"/>
            </a:pPr>
            <a:r>
              <a:rPr lang="es-CO" sz="2000" dirty="0"/>
              <a:t>Se radicaron y direccionaron </a:t>
            </a:r>
            <a:r>
              <a:rPr lang="es-CO" sz="2000" dirty="0" smtClean="0"/>
              <a:t>108 </a:t>
            </a:r>
            <a:r>
              <a:rPr lang="es-CO" sz="2000" dirty="0"/>
              <a:t>PQRSD, registradas en la Oficina de Atención al C</a:t>
            </a:r>
            <a:r>
              <a:rPr lang="es-CO" sz="2000" dirty="0" smtClean="0"/>
              <a:t>iudadano por el canal de atención presencial.</a:t>
            </a:r>
          </a:p>
          <a:p>
            <a:pPr marL="171450" indent="-171450" algn="just">
              <a:buFont typeface="Wingdings" panose="05000000000000000000" pitchFamily="2" charset="2"/>
              <a:buChar char="q"/>
            </a:pPr>
            <a:r>
              <a:rPr lang="es-CO" sz="2000" dirty="0" smtClean="0"/>
              <a:t>Atención </a:t>
            </a:r>
            <a:r>
              <a:rPr lang="es-CO" sz="2000" dirty="0"/>
              <a:t>diaria mediante el mecanismo de servicio al ciudadano brindando información de manera personalizada y se contacta con los responsables de la información de acuerdo con la consulta, en el horario de atención establecido mediante Resolución No. 0070 articulo 13, de 8:00am a 12:00m y de 2:00pm a 6:00pm.    </a:t>
            </a:r>
            <a:endParaRPr lang="es-CO" sz="2000" dirty="0" smtClean="0"/>
          </a:p>
          <a:p>
            <a:pPr marL="171450" indent="-171450" algn="just">
              <a:buFont typeface="Wingdings" panose="05000000000000000000" pitchFamily="2" charset="2"/>
              <a:buChar char="q"/>
            </a:pPr>
            <a:r>
              <a:rPr lang="es-CO" sz="2000" dirty="0" smtClean="0"/>
              <a:t>Recepción </a:t>
            </a:r>
            <a:r>
              <a:rPr lang="es-CO" sz="2000" dirty="0"/>
              <a:t>y digitalización de Hojas de vida de aspirantes docentes hora cátedra según resolución </a:t>
            </a:r>
            <a:r>
              <a:rPr lang="es-CO" sz="2000" dirty="0" smtClean="0"/>
              <a:t>038 del </a:t>
            </a:r>
            <a:r>
              <a:rPr lang="es-CO" sz="2000" dirty="0"/>
              <a:t>28 de </a:t>
            </a:r>
            <a:r>
              <a:rPr lang="es-CO" sz="2000" dirty="0" smtClean="0"/>
              <a:t>enero </a:t>
            </a:r>
            <a:r>
              <a:rPr lang="es-CO" sz="2000" dirty="0"/>
              <a:t>de </a:t>
            </a:r>
            <a:r>
              <a:rPr lang="es-CO" sz="2000" dirty="0" smtClean="0"/>
              <a:t>2019.</a:t>
            </a:r>
          </a:p>
          <a:p>
            <a:pPr marL="171450" indent="-171450" algn="just">
              <a:buFont typeface="Wingdings" panose="05000000000000000000" pitchFamily="2" charset="2"/>
              <a:buChar char="q"/>
            </a:pPr>
            <a:r>
              <a:rPr lang="es-CO" sz="2000" dirty="0" smtClean="0"/>
              <a:t>Actualización del banco de elegibles para docente Hora Catedra.</a:t>
            </a:r>
          </a:p>
          <a:p>
            <a:pPr marL="171450" indent="-171450" algn="just">
              <a:buFont typeface="Wingdings" panose="05000000000000000000" pitchFamily="2" charset="2"/>
              <a:buChar char="q"/>
            </a:pPr>
            <a:r>
              <a:rPr lang="es-CO" sz="2000" dirty="0" smtClean="0"/>
              <a:t>Escaneo de documentos para diferentes dependencias.</a:t>
            </a:r>
          </a:p>
          <a:p>
            <a:pPr marL="171450" indent="-171450" algn="just">
              <a:buFont typeface="Wingdings" panose="05000000000000000000" pitchFamily="2" charset="2"/>
              <a:buChar char="q"/>
            </a:pPr>
            <a:r>
              <a:rPr lang="es-CO" sz="2000" dirty="0" smtClean="0"/>
              <a:t>Entrega de formatos para tramites financieros a estudiantes que solicitan devolución de recursos económicos.</a:t>
            </a:r>
          </a:p>
          <a:p>
            <a:pPr marL="171450" indent="-171450" algn="just">
              <a:buFont typeface="Wingdings" panose="05000000000000000000" pitchFamily="2" charset="2"/>
              <a:buChar char="q"/>
            </a:pPr>
            <a:r>
              <a:rPr lang="es-CO" sz="2000" dirty="0"/>
              <a:t>Recepción de documentos para firma de rectoría</a:t>
            </a:r>
            <a:r>
              <a:rPr lang="es-CO" sz="2000" dirty="0" smtClean="0"/>
              <a:t>.</a:t>
            </a:r>
            <a:endParaRPr lang="es-CO" sz="2800" dirty="0"/>
          </a:p>
        </p:txBody>
      </p:sp>
    </p:spTree>
    <p:extLst>
      <p:ext uri="{BB962C8B-B14F-4D97-AF65-F5344CB8AC3E}">
        <p14:creationId xmlns:p14="http://schemas.microsoft.com/office/powerpoint/2010/main" val="105590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p:cNvSpPr txBox="1">
            <a:spLocks/>
          </p:cNvSpPr>
          <p:nvPr/>
        </p:nvSpPr>
        <p:spPr>
          <a:xfrm>
            <a:off x="395536" y="1340768"/>
            <a:ext cx="8494943" cy="2862322"/>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s-CO" sz="1600" b="1" dirty="0" smtClean="0"/>
          </a:p>
          <a:p>
            <a:pPr marL="0" indent="0" algn="just">
              <a:buFont typeface="Arial" pitchFamily="34" charset="0"/>
              <a:buNone/>
            </a:pPr>
            <a:r>
              <a:rPr lang="es-CO" sz="2000" dirty="0" smtClean="0"/>
              <a:t>En el mes de enero  de 2019, se dio oportuna remisión a las 108 PQRSD, radicadas en la oficina de atención al ciudadano a través del canal presencial, las cuales se direccionaron al personal de las diferentes dependencias administrativas o académicas, los jefes de oficinas, los coordinadores de los grupos internos de trabajo, los docentes y en general, los funcionarios que por delegación se le haya asignado la competencia para decidir, según la materia objeto de la petición, queja, reclamo, sugerencia o denuncia están obligados a responder de manera oportuna dentro de los términos de ley. </a:t>
            </a:r>
            <a:endParaRPr lang="es-CO" sz="2000" dirty="0"/>
          </a:p>
        </p:txBody>
      </p:sp>
      <p:sp>
        <p:nvSpPr>
          <p:cNvPr id="3" name="Título 1"/>
          <p:cNvSpPr txBox="1">
            <a:spLocks/>
          </p:cNvSpPr>
          <p:nvPr/>
        </p:nvSpPr>
        <p:spPr>
          <a:xfrm>
            <a:off x="528207" y="836712"/>
            <a:ext cx="8229600" cy="72008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smtClean="0"/>
              <a:t>OPORTUNIDAD DE REDIRECCIONAMIENTO A LAS PQRSD</a:t>
            </a:r>
            <a:r>
              <a:rPr lang="es-CO" sz="4000" b="1" dirty="0" smtClean="0"/>
              <a:t/>
            </a:r>
            <a:br>
              <a:rPr lang="es-CO" sz="4000" b="1" dirty="0" smtClean="0"/>
            </a:br>
            <a:endParaRPr lang="es-CO" sz="4000" dirty="0"/>
          </a:p>
        </p:txBody>
      </p:sp>
    </p:spTree>
    <p:extLst>
      <p:ext uri="{BB962C8B-B14F-4D97-AF65-F5344CB8AC3E}">
        <p14:creationId xmlns:p14="http://schemas.microsoft.com/office/powerpoint/2010/main" val="725598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7922</TotalTime>
  <Words>950</Words>
  <Application>Microsoft Office PowerPoint</Application>
  <PresentationFormat>Presentación en pantalla (4:3)</PresentationFormat>
  <Paragraphs>147</Paragraphs>
  <Slides>10</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Wingdings</vt:lpstr>
      <vt:lpstr>Tema de Office</vt:lpstr>
      <vt:lpstr>Presentación de PowerPoint</vt:lpstr>
      <vt:lpstr>Presentación de PowerPoint</vt:lpstr>
      <vt:lpstr> INFORME MENSUAL DE PQRSD  ENERO DE 2019 </vt:lpstr>
      <vt:lpstr>Presentación de PowerPoint</vt:lpstr>
      <vt:lpstr>TIPOLOGÍA O MODALIDADES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SALA 2-01</cp:lastModifiedBy>
  <cp:revision>939</cp:revision>
  <cp:lastPrinted>2018-12-26T16:46:35Z</cp:lastPrinted>
  <dcterms:created xsi:type="dcterms:W3CDTF">2015-10-02T18:50:31Z</dcterms:created>
  <dcterms:modified xsi:type="dcterms:W3CDTF">2020-10-06T16:07:54Z</dcterms:modified>
</cp:coreProperties>
</file>